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1" r:id="rId2"/>
  </p:sldMasterIdLst>
  <p:notesMasterIdLst>
    <p:notesMasterId r:id="rId81"/>
  </p:notesMasterIdLst>
  <p:sldIdLst>
    <p:sldId id="341" r:id="rId3"/>
    <p:sldId id="340" r:id="rId4"/>
    <p:sldId id="259" r:id="rId5"/>
    <p:sldId id="260" r:id="rId6"/>
    <p:sldId id="261" r:id="rId7"/>
    <p:sldId id="321" r:id="rId8"/>
    <p:sldId id="344" r:id="rId9"/>
    <p:sldId id="297" r:id="rId10"/>
    <p:sldId id="323" r:id="rId11"/>
    <p:sldId id="283" r:id="rId12"/>
    <p:sldId id="286" r:id="rId13"/>
    <p:sldId id="284" r:id="rId14"/>
    <p:sldId id="287" r:id="rId15"/>
    <p:sldId id="289" r:id="rId16"/>
    <p:sldId id="285" r:id="rId17"/>
    <p:sldId id="288" r:id="rId18"/>
    <p:sldId id="290" r:id="rId19"/>
    <p:sldId id="291" r:id="rId20"/>
    <p:sldId id="292" r:id="rId21"/>
    <p:sldId id="293" r:id="rId22"/>
    <p:sldId id="326" r:id="rId23"/>
    <p:sldId id="295" r:id="rId24"/>
    <p:sldId id="296" r:id="rId25"/>
    <p:sldId id="294" r:id="rId26"/>
    <p:sldId id="342" r:id="rId27"/>
    <p:sldId id="276" r:id="rId28"/>
    <p:sldId id="277" r:id="rId29"/>
    <p:sldId id="278" r:id="rId30"/>
    <p:sldId id="279" r:id="rId31"/>
    <p:sldId id="280" r:id="rId32"/>
    <p:sldId id="327" r:id="rId33"/>
    <p:sldId id="281" r:id="rId34"/>
    <p:sldId id="298" r:id="rId35"/>
    <p:sldId id="299" r:id="rId36"/>
    <p:sldId id="300" r:id="rId37"/>
    <p:sldId id="301" r:id="rId38"/>
    <p:sldId id="302" r:id="rId39"/>
    <p:sldId id="303" r:id="rId40"/>
    <p:sldId id="305" r:id="rId41"/>
    <p:sldId id="304" r:id="rId42"/>
    <p:sldId id="306" r:id="rId43"/>
    <p:sldId id="318" r:id="rId44"/>
    <p:sldId id="308" r:id="rId45"/>
    <p:sldId id="309" r:id="rId46"/>
    <p:sldId id="310" r:id="rId47"/>
    <p:sldId id="328" r:id="rId48"/>
    <p:sldId id="329" r:id="rId49"/>
    <p:sldId id="312" r:id="rId50"/>
    <p:sldId id="311" r:id="rId51"/>
    <p:sldId id="313" r:id="rId52"/>
    <p:sldId id="322" r:id="rId53"/>
    <p:sldId id="330" r:id="rId54"/>
    <p:sldId id="331" r:id="rId55"/>
    <p:sldId id="264" r:id="rId56"/>
    <p:sldId id="266" r:id="rId57"/>
    <p:sldId id="267" r:id="rId58"/>
    <p:sldId id="265" r:id="rId59"/>
    <p:sldId id="268" r:id="rId60"/>
    <p:sldId id="263" r:id="rId61"/>
    <p:sldId id="269" r:id="rId62"/>
    <p:sldId id="314" r:id="rId63"/>
    <p:sldId id="319" r:id="rId64"/>
    <p:sldId id="320" r:id="rId65"/>
    <p:sldId id="275" r:id="rId66"/>
    <p:sldId id="315" r:id="rId67"/>
    <p:sldId id="325" r:id="rId68"/>
    <p:sldId id="324" r:id="rId69"/>
    <p:sldId id="316" r:id="rId70"/>
    <p:sldId id="317" r:id="rId71"/>
    <p:sldId id="338" r:id="rId72"/>
    <p:sldId id="343" r:id="rId73"/>
    <p:sldId id="274" r:id="rId74"/>
    <p:sldId id="332" r:id="rId75"/>
    <p:sldId id="333" r:id="rId76"/>
    <p:sldId id="334" r:id="rId77"/>
    <p:sldId id="335" r:id="rId78"/>
    <p:sldId id="336" r:id="rId79"/>
    <p:sldId id="33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3"/>
    <p:restoredTop sz="94160"/>
  </p:normalViewPr>
  <p:slideViewPr>
    <p:cSldViewPr snapToGrid="0" snapToObjects="1">
      <p:cViewPr>
        <p:scale>
          <a:sx n="104" d="100"/>
          <a:sy n="10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BE8E4-07FD-7748-B4C1-FFD3E5DA2064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68622-25F8-D44A-8DF9-4E81BF7FAEE4}">
      <dgm:prSet phldrT="[Text]"/>
      <dgm:spPr/>
      <dgm:t>
        <a:bodyPr/>
        <a:lstStyle/>
        <a:p>
          <a:r>
            <a:rPr lang="en-US" dirty="0" smtClean="0"/>
            <a:t>View</a:t>
          </a:r>
          <a:endParaRPr lang="en-US" dirty="0"/>
        </a:p>
      </dgm:t>
    </dgm:pt>
    <dgm:pt modelId="{7EF94769-B18B-3347-BA5A-796470798085}" type="parTrans" cxnId="{1A0289D1-19E2-324A-ADAB-7AE509E95E70}">
      <dgm:prSet/>
      <dgm:spPr/>
      <dgm:t>
        <a:bodyPr/>
        <a:lstStyle/>
        <a:p>
          <a:endParaRPr lang="en-US"/>
        </a:p>
      </dgm:t>
    </dgm:pt>
    <dgm:pt modelId="{E8CEEA3E-F8A5-4340-BAC3-D010FF5646C3}" type="sibTrans" cxnId="{1A0289D1-19E2-324A-ADAB-7AE509E95E70}">
      <dgm:prSet/>
      <dgm:spPr/>
      <dgm:t>
        <a:bodyPr/>
        <a:lstStyle/>
        <a:p>
          <a:endParaRPr lang="en-US"/>
        </a:p>
      </dgm:t>
    </dgm:pt>
    <dgm:pt modelId="{ED751AD4-F7E6-F94E-8B8E-7CF844DAB5B6}">
      <dgm:prSet phldrT="[Text]"/>
      <dgm:spPr/>
      <dgm:t>
        <a:bodyPr/>
        <a:lstStyle/>
        <a:p>
          <a:r>
            <a:rPr lang="en-US" dirty="0" smtClean="0"/>
            <a:t>Action</a:t>
          </a:r>
          <a:endParaRPr lang="en-US" dirty="0"/>
        </a:p>
      </dgm:t>
    </dgm:pt>
    <dgm:pt modelId="{0789BAFB-56C5-7E4E-96DE-A05494880DF0}" type="parTrans" cxnId="{BE521898-FEEC-ED46-8225-1DE7BF5FA44F}">
      <dgm:prSet/>
      <dgm:spPr/>
      <dgm:t>
        <a:bodyPr/>
        <a:lstStyle/>
        <a:p>
          <a:endParaRPr lang="en-US"/>
        </a:p>
      </dgm:t>
    </dgm:pt>
    <dgm:pt modelId="{4EF5959F-8B88-EB4F-9FA2-83AA1CF8A8E8}" type="sibTrans" cxnId="{BE521898-FEEC-ED46-8225-1DE7BF5FA44F}">
      <dgm:prSet/>
      <dgm:spPr/>
      <dgm:t>
        <a:bodyPr/>
        <a:lstStyle/>
        <a:p>
          <a:endParaRPr lang="en-US"/>
        </a:p>
      </dgm:t>
    </dgm:pt>
    <dgm:pt modelId="{1F560387-C34A-194E-8963-89875CA87789}">
      <dgm:prSet phldrT="[Text]"/>
      <dgm:spPr/>
      <dgm:t>
        <a:bodyPr/>
        <a:lstStyle/>
        <a:p>
          <a:r>
            <a:rPr lang="en-US" dirty="0" smtClean="0"/>
            <a:t>Reducer</a:t>
          </a:r>
          <a:endParaRPr lang="en-US" dirty="0"/>
        </a:p>
      </dgm:t>
    </dgm:pt>
    <dgm:pt modelId="{BB24848F-469E-AB47-865D-33D71B9F6BE7}" type="parTrans" cxnId="{7EBE5874-0EEA-634A-A24B-0BDA9B97713C}">
      <dgm:prSet/>
      <dgm:spPr/>
      <dgm:t>
        <a:bodyPr/>
        <a:lstStyle/>
        <a:p>
          <a:endParaRPr lang="en-US"/>
        </a:p>
      </dgm:t>
    </dgm:pt>
    <dgm:pt modelId="{6F7944C1-4282-E440-99AC-89380C94EDC7}" type="sibTrans" cxnId="{7EBE5874-0EEA-634A-A24B-0BDA9B97713C}">
      <dgm:prSet/>
      <dgm:spPr/>
      <dgm:t>
        <a:bodyPr/>
        <a:lstStyle/>
        <a:p>
          <a:endParaRPr lang="en-US"/>
        </a:p>
      </dgm:t>
    </dgm:pt>
    <dgm:pt modelId="{4D67D595-9391-4A49-AE57-3C29C201A7B6}">
      <dgm:prSet phldrT="[Text]"/>
      <dgm:spPr/>
      <dgm:t>
        <a:bodyPr/>
        <a:lstStyle/>
        <a:p>
          <a:r>
            <a:rPr lang="en-US" dirty="0" smtClean="0"/>
            <a:t>Store</a:t>
          </a:r>
          <a:endParaRPr lang="en-US" dirty="0"/>
        </a:p>
      </dgm:t>
    </dgm:pt>
    <dgm:pt modelId="{1D54B0DA-0525-9341-A423-B5D85B796E5B}" type="parTrans" cxnId="{A5FB5972-CFD1-A143-B467-7BBEDA32E6B8}">
      <dgm:prSet/>
      <dgm:spPr/>
      <dgm:t>
        <a:bodyPr/>
        <a:lstStyle/>
        <a:p>
          <a:endParaRPr lang="en-US"/>
        </a:p>
      </dgm:t>
    </dgm:pt>
    <dgm:pt modelId="{26CA1913-7BAA-A347-B49D-9835CD606E5B}" type="sibTrans" cxnId="{A5FB5972-CFD1-A143-B467-7BBEDA32E6B8}">
      <dgm:prSet/>
      <dgm:spPr/>
      <dgm:t>
        <a:bodyPr/>
        <a:lstStyle/>
        <a:p>
          <a:endParaRPr lang="en-US"/>
        </a:p>
      </dgm:t>
    </dgm:pt>
    <dgm:pt modelId="{22FF2887-303F-AF4C-ABF0-608CE1F0C2B1}" type="pres">
      <dgm:prSet presAssocID="{8C4BE8E4-07FD-7748-B4C1-FFD3E5DA206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7BC478-308F-3248-AA41-FE43869768EA}" type="pres">
      <dgm:prSet presAssocID="{D7668622-25F8-D44A-8DF9-4E81BF7FAEE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6FB0A-4ACC-C247-8197-6D9FE55311FB}" type="pres">
      <dgm:prSet presAssocID="{D7668622-25F8-D44A-8DF9-4E81BF7FAEE4}" presName="spNode" presStyleCnt="0"/>
      <dgm:spPr/>
    </dgm:pt>
    <dgm:pt modelId="{878A852F-93A8-7A44-9F6E-7A6A378184A8}" type="pres">
      <dgm:prSet presAssocID="{E8CEEA3E-F8A5-4340-BAC3-D010FF5646C3}" presName="sibTrans" presStyleLbl="sibTrans1D1" presStyleIdx="0" presStyleCnt="4"/>
      <dgm:spPr/>
      <dgm:t>
        <a:bodyPr/>
        <a:lstStyle/>
        <a:p>
          <a:endParaRPr lang="en-US"/>
        </a:p>
      </dgm:t>
    </dgm:pt>
    <dgm:pt modelId="{C5D600EF-84D4-BC46-B9E9-8D544943A1B6}" type="pres">
      <dgm:prSet presAssocID="{ED751AD4-F7E6-F94E-8B8E-7CF844DAB5B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F53BA-FAB1-AB47-AE2C-1CF7895507C9}" type="pres">
      <dgm:prSet presAssocID="{ED751AD4-F7E6-F94E-8B8E-7CF844DAB5B6}" presName="spNode" presStyleCnt="0"/>
      <dgm:spPr/>
    </dgm:pt>
    <dgm:pt modelId="{D3846798-3A2F-C641-8946-26C4CB3D6E2E}" type="pres">
      <dgm:prSet presAssocID="{4EF5959F-8B88-EB4F-9FA2-83AA1CF8A8E8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D9FD988-8EC3-6742-81F4-47A474C65156}" type="pres">
      <dgm:prSet presAssocID="{1F560387-C34A-194E-8963-89875CA8778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D5FD05-2EF4-714C-BC39-68EDC95F62C9}" type="pres">
      <dgm:prSet presAssocID="{1F560387-C34A-194E-8963-89875CA87789}" presName="spNode" presStyleCnt="0"/>
      <dgm:spPr/>
    </dgm:pt>
    <dgm:pt modelId="{8E4A3743-6F6C-9349-898C-DC1D8F5405CA}" type="pres">
      <dgm:prSet presAssocID="{6F7944C1-4282-E440-99AC-89380C94EDC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3E18A5A-FB93-B041-B788-24593948FA00}" type="pres">
      <dgm:prSet presAssocID="{4D67D595-9391-4A49-AE57-3C29C201A7B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EFAF4-8E82-1B42-B448-B7CF3712C8BE}" type="pres">
      <dgm:prSet presAssocID="{4D67D595-9391-4A49-AE57-3C29C201A7B6}" presName="spNode" presStyleCnt="0"/>
      <dgm:spPr/>
    </dgm:pt>
    <dgm:pt modelId="{3D30777C-8244-844F-A8BF-67FBAB5EEC21}" type="pres">
      <dgm:prSet presAssocID="{26CA1913-7BAA-A347-B49D-9835CD606E5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4F0D806A-0DDB-1045-94DC-DF1C1C227A88}" type="presOf" srcId="{4D67D595-9391-4A49-AE57-3C29C201A7B6}" destId="{F3E18A5A-FB93-B041-B788-24593948FA00}" srcOrd="0" destOrd="0" presId="urn:microsoft.com/office/officeart/2005/8/layout/cycle5"/>
    <dgm:cxn modelId="{4E9DFBF3-A88D-0943-B858-B4C3FF3C62CA}" type="presOf" srcId="{6F7944C1-4282-E440-99AC-89380C94EDC7}" destId="{8E4A3743-6F6C-9349-898C-DC1D8F5405CA}" srcOrd="0" destOrd="0" presId="urn:microsoft.com/office/officeart/2005/8/layout/cycle5"/>
    <dgm:cxn modelId="{C446E219-2D93-E442-BD35-25806918A87A}" type="presOf" srcId="{26CA1913-7BAA-A347-B49D-9835CD606E5B}" destId="{3D30777C-8244-844F-A8BF-67FBAB5EEC21}" srcOrd="0" destOrd="0" presId="urn:microsoft.com/office/officeart/2005/8/layout/cycle5"/>
    <dgm:cxn modelId="{A5FB5972-CFD1-A143-B467-7BBEDA32E6B8}" srcId="{8C4BE8E4-07FD-7748-B4C1-FFD3E5DA2064}" destId="{4D67D595-9391-4A49-AE57-3C29C201A7B6}" srcOrd="3" destOrd="0" parTransId="{1D54B0DA-0525-9341-A423-B5D85B796E5B}" sibTransId="{26CA1913-7BAA-A347-B49D-9835CD606E5B}"/>
    <dgm:cxn modelId="{7189CC2A-D6B9-6449-B700-89E27FDC6BA4}" type="presOf" srcId="{E8CEEA3E-F8A5-4340-BAC3-D010FF5646C3}" destId="{878A852F-93A8-7A44-9F6E-7A6A378184A8}" srcOrd="0" destOrd="0" presId="urn:microsoft.com/office/officeart/2005/8/layout/cycle5"/>
    <dgm:cxn modelId="{2E2EDA79-509F-0A44-8E45-33AFB28CFAAA}" type="presOf" srcId="{4EF5959F-8B88-EB4F-9FA2-83AA1CF8A8E8}" destId="{D3846798-3A2F-C641-8946-26C4CB3D6E2E}" srcOrd="0" destOrd="0" presId="urn:microsoft.com/office/officeart/2005/8/layout/cycle5"/>
    <dgm:cxn modelId="{23193A0D-82A3-1843-9E5A-86CC9741D329}" type="presOf" srcId="{1F560387-C34A-194E-8963-89875CA87789}" destId="{BD9FD988-8EC3-6742-81F4-47A474C65156}" srcOrd="0" destOrd="0" presId="urn:microsoft.com/office/officeart/2005/8/layout/cycle5"/>
    <dgm:cxn modelId="{6C052B02-B629-0C46-8049-826619710321}" type="presOf" srcId="{D7668622-25F8-D44A-8DF9-4E81BF7FAEE4}" destId="{A97BC478-308F-3248-AA41-FE43869768EA}" srcOrd="0" destOrd="0" presId="urn:microsoft.com/office/officeart/2005/8/layout/cycle5"/>
    <dgm:cxn modelId="{A8F1F953-03DD-8248-8FE3-4F36EC915DC3}" type="presOf" srcId="{8C4BE8E4-07FD-7748-B4C1-FFD3E5DA2064}" destId="{22FF2887-303F-AF4C-ABF0-608CE1F0C2B1}" srcOrd="0" destOrd="0" presId="urn:microsoft.com/office/officeart/2005/8/layout/cycle5"/>
    <dgm:cxn modelId="{BE521898-FEEC-ED46-8225-1DE7BF5FA44F}" srcId="{8C4BE8E4-07FD-7748-B4C1-FFD3E5DA2064}" destId="{ED751AD4-F7E6-F94E-8B8E-7CF844DAB5B6}" srcOrd="1" destOrd="0" parTransId="{0789BAFB-56C5-7E4E-96DE-A05494880DF0}" sibTransId="{4EF5959F-8B88-EB4F-9FA2-83AA1CF8A8E8}"/>
    <dgm:cxn modelId="{1A0289D1-19E2-324A-ADAB-7AE509E95E70}" srcId="{8C4BE8E4-07FD-7748-B4C1-FFD3E5DA2064}" destId="{D7668622-25F8-D44A-8DF9-4E81BF7FAEE4}" srcOrd="0" destOrd="0" parTransId="{7EF94769-B18B-3347-BA5A-796470798085}" sibTransId="{E8CEEA3E-F8A5-4340-BAC3-D010FF5646C3}"/>
    <dgm:cxn modelId="{7EBE5874-0EEA-634A-A24B-0BDA9B97713C}" srcId="{8C4BE8E4-07FD-7748-B4C1-FFD3E5DA2064}" destId="{1F560387-C34A-194E-8963-89875CA87789}" srcOrd="2" destOrd="0" parTransId="{BB24848F-469E-AB47-865D-33D71B9F6BE7}" sibTransId="{6F7944C1-4282-E440-99AC-89380C94EDC7}"/>
    <dgm:cxn modelId="{C24070B5-86D5-D245-AD45-C8B47C1FA7A6}" type="presOf" srcId="{ED751AD4-F7E6-F94E-8B8E-7CF844DAB5B6}" destId="{C5D600EF-84D4-BC46-B9E9-8D544943A1B6}" srcOrd="0" destOrd="0" presId="urn:microsoft.com/office/officeart/2005/8/layout/cycle5"/>
    <dgm:cxn modelId="{76227C04-2806-7445-A196-C60623E26134}" type="presParOf" srcId="{22FF2887-303F-AF4C-ABF0-608CE1F0C2B1}" destId="{A97BC478-308F-3248-AA41-FE43869768EA}" srcOrd="0" destOrd="0" presId="urn:microsoft.com/office/officeart/2005/8/layout/cycle5"/>
    <dgm:cxn modelId="{F4D0D588-F1D5-EC4F-98EF-2A85ACCC70D0}" type="presParOf" srcId="{22FF2887-303F-AF4C-ABF0-608CE1F0C2B1}" destId="{7D86FB0A-4ACC-C247-8197-6D9FE55311FB}" srcOrd="1" destOrd="0" presId="urn:microsoft.com/office/officeart/2005/8/layout/cycle5"/>
    <dgm:cxn modelId="{121676C0-5995-9748-9AEE-D0D146AA2C85}" type="presParOf" srcId="{22FF2887-303F-AF4C-ABF0-608CE1F0C2B1}" destId="{878A852F-93A8-7A44-9F6E-7A6A378184A8}" srcOrd="2" destOrd="0" presId="urn:microsoft.com/office/officeart/2005/8/layout/cycle5"/>
    <dgm:cxn modelId="{A3DF5D75-04B2-8948-BB8D-1FC8E3170439}" type="presParOf" srcId="{22FF2887-303F-AF4C-ABF0-608CE1F0C2B1}" destId="{C5D600EF-84D4-BC46-B9E9-8D544943A1B6}" srcOrd="3" destOrd="0" presId="urn:microsoft.com/office/officeart/2005/8/layout/cycle5"/>
    <dgm:cxn modelId="{2B92E3C2-BDB3-4E40-AC85-B835C485AEBF}" type="presParOf" srcId="{22FF2887-303F-AF4C-ABF0-608CE1F0C2B1}" destId="{52DF53BA-FAB1-AB47-AE2C-1CF7895507C9}" srcOrd="4" destOrd="0" presId="urn:microsoft.com/office/officeart/2005/8/layout/cycle5"/>
    <dgm:cxn modelId="{56EFFF7D-8165-824D-934B-E7D393EC1FC4}" type="presParOf" srcId="{22FF2887-303F-AF4C-ABF0-608CE1F0C2B1}" destId="{D3846798-3A2F-C641-8946-26C4CB3D6E2E}" srcOrd="5" destOrd="0" presId="urn:microsoft.com/office/officeart/2005/8/layout/cycle5"/>
    <dgm:cxn modelId="{3DFA3867-A711-9549-A224-BCA52E7D556C}" type="presParOf" srcId="{22FF2887-303F-AF4C-ABF0-608CE1F0C2B1}" destId="{BD9FD988-8EC3-6742-81F4-47A474C65156}" srcOrd="6" destOrd="0" presId="urn:microsoft.com/office/officeart/2005/8/layout/cycle5"/>
    <dgm:cxn modelId="{D1E11B26-A85B-BA43-9580-A1558F198A03}" type="presParOf" srcId="{22FF2887-303F-AF4C-ABF0-608CE1F0C2B1}" destId="{A5D5FD05-2EF4-714C-BC39-68EDC95F62C9}" srcOrd="7" destOrd="0" presId="urn:microsoft.com/office/officeart/2005/8/layout/cycle5"/>
    <dgm:cxn modelId="{5AAF6801-32FA-2E43-A4FB-4DC6B81268FD}" type="presParOf" srcId="{22FF2887-303F-AF4C-ABF0-608CE1F0C2B1}" destId="{8E4A3743-6F6C-9349-898C-DC1D8F5405CA}" srcOrd="8" destOrd="0" presId="urn:microsoft.com/office/officeart/2005/8/layout/cycle5"/>
    <dgm:cxn modelId="{B0E55A82-E1C3-8A44-83A6-FFDD2219F1AA}" type="presParOf" srcId="{22FF2887-303F-AF4C-ABF0-608CE1F0C2B1}" destId="{F3E18A5A-FB93-B041-B788-24593948FA00}" srcOrd="9" destOrd="0" presId="urn:microsoft.com/office/officeart/2005/8/layout/cycle5"/>
    <dgm:cxn modelId="{429327BC-3E97-CB4C-81F8-6C84C490B27A}" type="presParOf" srcId="{22FF2887-303F-AF4C-ABF0-608CE1F0C2B1}" destId="{056EFAF4-8E82-1B42-B448-B7CF3712C8BE}" srcOrd="10" destOrd="0" presId="urn:microsoft.com/office/officeart/2005/8/layout/cycle5"/>
    <dgm:cxn modelId="{A6E0DE8A-D528-D04D-A7DC-454123810F95}" type="presParOf" srcId="{22FF2887-303F-AF4C-ABF0-608CE1F0C2B1}" destId="{3D30777C-8244-844F-A8BF-67FBAB5EEC21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BC478-308F-3248-AA41-FE43869768EA}">
      <dsp:nvSpPr>
        <dsp:cNvPr id="0" name=""/>
        <dsp:cNvSpPr/>
      </dsp:nvSpPr>
      <dsp:spPr>
        <a:xfrm>
          <a:off x="4481196" y="1960"/>
          <a:ext cx="1553207" cy="10095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View</a:t>
          </a:r>
          <a:endParaRPr lang="en-US" sz="2900" kern="1200" dirty="0"/>
        </a:p>
      </dsp:txBody>
      <dsp:txXfrm>
        <a:off x="4530480" y="51244"/>
        <a:ext cx="1454639" cy="911016"/>
      </dsp:txXfrm>
    </dsp:sp>
    <dsp:sp modelId="{878A852F-93A8-7A44-9F6E-7A6A378184A8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2660217" y="326305"/>
              </a:moveTo>
              <a:arcTo wR="1668916" hR="1668916" stAng="18386392" swAng="163477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600EF-84D4-BC46-B9E9-8D544943A1B6}">
      <dsp:nvSpPr>
        <dsp:cNvPr id="0" name=""/>
        <dsp:cNvSpPr/>
      </dsp:nvSpPr>
      <dsp:spPr>
        <a:xfrm>
          <a:off x="6150112" y="1670876"/>
          <a:ext cx="1553207" cy="10095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Action</a:t>
          </a:r>
          <a:endParaRPr lang="en-US" sz="2900" kern="1200" dirty="0"/>
        </a:p>
      </dsp:txBody>
      <dsp:txXfrm>
        <a:off x="6199396" y="1720160"/>
        <a:ext cx="1454639" cy="911016"/>
      </dsp:txXfrm>
    </dsp:sp>
    <dsp:sp modelId="{D3846798-3A2F-C641-8946-26C4CB3D6E2E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3164898" y="2408727"/>
              </a:moveTo>
              <a:arcTo wR="1668916" hR="1668916" stAng="1578832" swAng="163477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FD988-8EC3-6742-81F4-47A474C65156}">
      <dsp:nvSpPr>
        <dsp:cNvPr id="0" name=""/>
        <dsp:cNvSpPr/>
      </dsp:nvSpPr>
      <dsp:spPr>
        <a:xfrm>
          <a:off x="4481196" y="3339792"/>
          <a:ext cx="1553207" cy="10095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Reducer</a:t>
          </a:r>
          <a:endParaRPr lang="en-US" sz="2900" kern="1200" dirty="0"/>
        </a:p>
      </dsp:txBody>
      <dsp:txXfrm>
        <a:off x="4530480" y="3389076"/>
        <a:ext cx="1454639" cy="911016"/>
      </dsp:txXfrm>
    </dsp:sp>
    <dsp:sp modelId="{8E4A3743-6F6C-9349-898C-DC1D8F5405CA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677615" y="3011527"/>
              </a:moveTo>
              <a:arcTo wR="1668916" hR="1668916" stAng="7586392" swAng="163477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18A5A-FB93-B041-B788-24593948FA00}">
      <dsp:nvSpPr>
        <dsp:cNvPr id="0" name=""/>
        <dsp:cNvSpPr/>
      </dsp:nvSpPr>
      <dsp:spPr>
        <a:xfrm>
          <a:off x="2812279" y="1670876"/>
          <a:ext cx="1553207" cy="10095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Store</a:t>
          </a:r>
          <a:endParaRPr lang="en-US" sz="2900" kern="1200" dirty="0"/>
        </a:p>
      </dsp:txBody>
      <dsp:txXfrm>
        <a:off x="2861563" y="1720160"/>
        <a:ext cx="1454639" cy="911016"/>
      </dsp:txXfrm>
    </dsp:sp>
    <dsp:sp modelId="{3D30777C-8244-844F-A8BF-67FBAB5EEC21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172934" y="929105"/>
              </a:moveTo>
              <a:arcTo wR="1668916" hR="1668916" stAng="12378832" swAng="163477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F1628-8660-6A4C-BC2B-FB6D52F302CB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BD8D8-AFEF-7244-8AB8-1154493D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55" y="463695"/>
            <a:ext cx="1506492" cy="323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9" y="393093"/>
            <a:ext cx="1771900" cy="17650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04" y="3546948"/>
            <a:ext cx="10420938" cy="3309842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9" y="5688279"/>
            <a:ext cx="1055162" cy="93746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178" y="393093"/>
            <a:ext cx="1771900" cy="1765062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28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0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0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48" y="322490"/>
            <a:ext cx="1506492" cy="323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2" y="322490"/>
            <a:ext cx="1630995" cy="1494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9" y="6182496"/>
            <a:ext cx="2877764" cy="332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072" y="2592543"/>
            <a:ext cx="5166893" cy="429597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75917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25BD-84A7-D640-B61F-DF4DB5BE814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469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422785" y="6473818"/>
            <a:ext cx="83024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23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36" y="5666359"/>
            <a:ext cx="1341257" cy="1191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8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9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65C6-CD0D-794F-8B68-F6DF236C6B77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1D73F-C407-1542-ACC2-C8003E9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gist.github.com/lolzballs/2152bc0f31ee0286b722" TargetMode="External"/><Relationship Id="rId3" Type="http://schemas.openxmlformats.org/officeDocument/2006/relationships/hyperlink" Target="https://github.com/EnterpriseQualityCoding/FizzBuzzEnterpriseEdition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9.xml"/><Relationship Id="rId2" Type="http://schemas.openxmlformats.org/officeDocument/2006/relationships/diagramData" Target="../diagrams/data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 needs design patterns anyway?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Toni Petrina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to_pe</a:t>
            </a:r>
            <a:endParaRPr lang="en-US" dirty="0" smtClean="0"/>
          </a:p>
          <a:p>
            <a:r>
              <a:rPr lang="en-US" dirty="0" smtClean="0"/>
              <a:t>Synergy, </a:t>
            </a:r>
            <a:r>
              <a:rPr lang="en-US" dirty="0" err="1" smtClean="0"/>
              <a:t>GigPin</a:t>
            </a:r>
            <a:r>
              <a:rPr lang="en-US" dirty="0" smtClean="0"/>
              <a:t>, Microsoft MVP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308" y="5266944"/>
            <a:ext cx="927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2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3823419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solidFill>
                  <a:srgbClr val="74705E"/>
                </a:solidFill>
              </a:rPr>
              <a:t>// </a:t>
            </a:r>
            <a:r>
              <a:rPr lang="en-US" dirty="0" err="1" smtClean="0">
                <a:solidFill>
                  <a:srgbClr val="74705E"/>
                </a:solidFill>
              </a:rPr>
              <a:t>View.xaml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Button Content=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"Click me"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x:Name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F25A00"/>
                </a:solidFill>
                <a:latin typeface="Menlo" charset="0"/>
              </a:rPr>
              <a:t>btn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/&gt;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74705E"/>
                </a:solidFill>
              </a:rPr>
              <a:t>// </a:t>
            </a:r>
            <a:r>
              <a:rPr lang="en-US" dirty="0" err="1" smtClean="0">
                <a:solidFill>
                  <a:srgbClr val="74705E"/>
                </a:solidFill>
              </a:rPr>
              <a:t>View.xaml.cs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>
                <a:solidFill>
                  <a:srgbClr val="000000"/>
                </a:solidFill>
                <a:latin typeface="Menlo" charset="0"/>
              </a:rPr>
              <a:t>btn.Clicked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+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btn_Clicked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877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451976" cy="5546455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// </a:t>
            </a:r>
            <a:r>
              <a:rPr lang="en-US" sz="3600" dirty="0" err="1">
                <a:solidFill>
                  <a:srgbClr val="000000"/>
                </a:solidFill>
                <a:latin typeface="Menlo-Regular" charset="0"/>
              </a:rPr>
              <a:t>view.html</a:t>
            </a:r>
            <a:endParaRPr lang="en-US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3600" dirty="0">
                <a:solidFill>
                  <a:srgbClr val="F4005F"/>
                </a:solidFill>
                <a:latin typeface="Menlo-Regular" charset="0"/>
              </a:rPr>
              <a:t>button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3600" dirty="0">
                <a:solidFill>
                  <a:srgbClr val="5AA314"/>
                </a:solidFill>
                <a:latin typeface="Menlo-Regular" charset="0"/>
              </a:rPr>
              <a:t>id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36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&gt;click me&lt;/</a:t>
            </a:r>
            <a:r>
              <a:rPr lang="en-US" sz="3600" dirty="0">
                <a:solidFill>
                  <a:srgbClr val="F4005F"/>
                </a:solidFill>
                <a:latin typeface="Menlo-Regular" charset="0"/>
              </a:rPr>
              <a:t>button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&gt;</a:t>
            </a:r>
          </a:p>
          <a:p>
            <a:endParaRPr lang="en-US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// </a:t>
            </a:r>
            <a:r>
              <a:rPr lang="en-US" sz="3600" dirty="0" err="1">
                <a:solidFill>
                  <a:srgbClr val="000000"/>
                </a:solidFill>
                <a:latin typeface="Menlo-Regular" charset="0"/>
              </a:rPr>
              <a:t>view.js</a:t>
            </a:r>
            <a:endParaRPr lang="en-US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3600" dirty="0">
                <a:solidFill>
                  <a:srgbClr val="5AA314"/>
                </a:solidFill>
                <a:latin typeface="Menlo-Regular" charset="0"/>
              </a:rPr>
              <a:t>$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"#</a:t>
            </a:r>
            <a:r>
              <a:rPr lang="en-US" sz="36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en-US" sz="3600" dirty="0">
                <a:solidFill>
                  <a:srgbClr val="27BADD"/>
                </a:solidFill>
                <a:latin typeface="Menlo-Regular" charset="0"/>
              </a:rPr>
              <a:t>click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3600" i="1" dirty="0">
                <a:solidFill>
                  <a:srgbClr val="27BADD"/>
                </a:solidFill>
                <a:latin typeface="Menlo-Italic" charset="0"/>
              </a:rPr>
              <a:t>function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 () {</a:t>
            </a:r>
          </a:p>
          <a:p>
            <a:r>
              <a:rPr lang="mr-IN" sz="3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3600" dirty="0">
                <a:solidFill>
                  <a:srgbClr val="8E8E7C"/>
                </a:solidFill>
                <a:latin typeface="Menlo-Regular" charset="0"/>
              </a:rPr>
              <a:t>//</a:t>
            </a:r>
            <a:endParaRPr lang="mr-IN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3600" dirty="0">
                <a:solidFill>
                  <a:srgbClr val="000000"/>
                </a:solidFill>
                <a:latin typeface="Menlo-Regular" charset="0"/>
              </a:rPr>
              <a:t>})</a:t>
            </a:r>
          </a:p>
          <a:p>
            <a:endParaRPr lang="mr-IN" sz="3600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7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x:Name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ViewModel.cs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VM;</a:t>
            </a:r>
          </a:p>
          <a:p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btn.Clicked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(_, __)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VM.</a:t>
            </a:r>
            <a:r>
              <a:rPr lang="mr-IN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mr-IN" sz="24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147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x:Name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Button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x:Name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"btn2"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private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VM;</a:t>
            </a:r>
          </a:p>
          <a:p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btn.Clicked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(_, __)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VM.</a:t>
            </a:r>
            <a:r>
              <a:rPr lang="mr-IN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btn2.Clicked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(_, __)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VM.</a:t>
            </a:r>
            <a:r>
              <a:rPr lang="mr-IN" sz="2400" dirty="0">
                <a:solidFill>
                  <a:srgbClr val="5AA314"/>
                </a:solidFill>
                <a:latin typeface="Menlo-Regular" charset="0"/>
              </a:rPr>
              <a:t>OnBtn2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mr-IN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ViewModel.cs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5AA314"/>
                </a:solidFill>
                <a:latin typeface="Menlo-Regular" charset="0"/>
              </a:rPr>
              <a:t>OnBtn2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21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Controller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i="1" dirty="0" err="1">
                <a:solidFill>
                  <a:srgbClr val="27BADD"/>
                </a:solidFill>
                <a:latin typeface="Menlo-Italic" charset="0"/>
              </a:rPr>
              <a:t>IHttpActionResult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5AA314"/>
                </a:solidFill>
                <a:latin typeface="Menlo-Regular" charset="0"/>
              </a:rPr>
              <a:t>Action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id, </a:t>
            </a:r>
            <a:r>
              <a:rPr lang="en-US" sz="24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5AA314"/>
                </a:solidFill>
                <a:latin typeface="Menlo-Regular" charset="0"/>
              </a:rPr>
              <a:t>Ok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DoAction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(id,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Service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DTO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DoAction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id, </a:t>
            </a:r>
            <a:r>
              <a:rPr lang="en-US" sz="24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(unit 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of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work)</a:t>
            </a:r>
          </a:p>
          <a:p>
            <a:r>
              <a:rPr lang="is-IS" sz="2400" dirty="0">
                <a:solidFill>
                  <a:srgbClr val="000000"/>
                </a:solidFill>
                <a:latin typeface="Menlo-Regular" charset="0"/>
              </a:rPr>
              <a:t>    { }</a:t>
            </a:r>
          </a:p>
          <a:p>
            <a:r>
              <a:rPr lang="is-I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24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96A7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886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Command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"{Binding </a:t>
            </a:r>
            <a:r>
              <a:rPr lang="en-US" sz="2400" dirty="0" err="1">
                <a:solidFill>
                  <a:srgbClr val="EC4307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}"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DataContext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i="1" dirty="0" err="1">
                <a:solidFill>
                  <a:srgbClr val="27BADD"/>
                </a:solidFill>
                <a:latin typeface="Menlo-Italic" charset="0"/>
              </a:rPr>
              <a:t>ViewModel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ViewModel.cs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649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much coupling</a:t>
            </a:r>
          </a:p>
          <a:p>
            <a:r>
              <a:rPr lang="en-US" dirty="0" smtClean="0"/>
              <a:t>Inability to filter, log, reject, cache commands</a:t>
            </a:r>
          </a:p>
          <a:p>
            <a:r>
              <a:rPr lang="en-US" dirty="0" smtClean="0"/>
              <a:t>Some are cross cutting concerns</a:t>
            </a:r>
          </a:p>
          <a:p>
            <a:r>
              <a:rPr lang="en-US" dirty="0" smtClean="0"/>
              <a:t>How to perform incidental actions</a:t>
            </a:r>
          </a:p>
          <a:p>
            <a:pPr lvl="1"/>
            <a:r>
              <a:rPr lang="en-US" dirty="0" smtClean="0"/>
              <a:t>Notifications, logs, validation, cache invalidation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5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client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06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try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client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Exception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ex)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Logger.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Log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(ex);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582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000" dirty="0" smtClean="0">
                <a:solidFill>
                  <a:srgbClr val="8E8E7C"/>
                </a:solidFill>
                <a:latin typeface="Menlo-Regular" charset="0"/>
              </a:rPr>
              <a:t>progress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IsDoing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try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IsDoing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client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pl-PL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finally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IsDoing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737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0"/>
            <a:ext cx="911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// GA??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client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GA.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SendEvent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"did"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"something"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"now"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415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000" dirty="0" smtClean="0">
                <a:solidFill>
                  <a:srgbClr val="8E8E7C"/>
                </a:solidFill>
                <a:latin typeface="Menlo-Regular" charset="0"/>
              </a:rPr>
              <a:t>throttle?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smtClean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67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ideally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foo_final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compose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validate,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progress,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GA,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foo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837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8906" y="1245212"/>
            <a:ext cx="2882096" cy="4192594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foo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1559" y="1363517"/>
            <a:ext cx="2882096" cy="3955983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</a:t>
            </a:r>
          </a:p>
          <a:p>
            <a:pPr algn="ctr"/>
            <a:r>
              <a:rPr lang="en-US" dirty="0" smtClean="0"/>
              <a:t>{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}</a:t>
            </a:r>
          </a:p>
          <a:p>
            <a:pPr algn="ctr"/>
            <a:r>
              <a:rPr lang="en-US" dirty="0" smtClean="0"/>
              <a:t>catch{}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4212" y="1498372"/>
            <a:ext cx="2882096" cy="3686272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</a:t>
            </a:r>
          </a:p>
          <a:p>
            <a:pPr algn="ctr"/>
            <a:r>
              <a:rPr lang="en-US" dirty="0" smtClean="0"/>
              <a:t>{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}</a:t>
            </a:r>
          </a:p>
          <a:p>
            <a:pPr algn="ctr"/>
            <a:r>
              <a:rPr lang="en-US" dirty="0" smtClean="0"/>
              <a:t>finally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6636865" y="1729429"/>
            <a:ext cx="2882096" cy="3224157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{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}</a:t>
            </a:r>
          </a:p>
          <a:p>
            <a:pPr algn="ctr"/>
            <a:r>
              <a:rPr lang="en-US" dirty="0" smtClean="0"/>
              <a:t>GA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54241" y="2153390"/>
            <a:ext cx="2882096" cy="2376233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8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direct invocation!</a:t>
            </a:r>
          </a:p>
          <a:p>
            <a:r>
              <a:rPr lang="en-US" dirty="0" smtClean="0"/>
              <a:t>Use pipeline for that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Fira Code" charset="0"/>
                <a:ea typeface="Fira Code" charset="0"/>
                <a:cs typeface="Fira Code" charset="0"/>
              </a:rPr>
              <a:t>Dispatch(new Command());</a:t>
            </a:r>
          </a:p>
          <a:p>
            <a:pPr marL="0" indent="0">
              <a:buNone/>
            </a:pPr>
            <a:endParaRPr lang="en-US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n-US" dirty="0"/>
              <a:t>We get undo/redo </a:t>
            </a:r>
            <a:r>
              <a:rPr lang="en-US" dirty="0" smtClean="0"/>
              <a:t>stack for free!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Anybody really doing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Redux </a:t>
            </a:r>
            <a:r>
              <a:rPr lang="mr-IN" dirty="0" smtClean="0"/>
              <a:t>–</a:t>
            </a:r>
            <a:r>
              <a:rPr lang="en-US" dirty="0" smtClean="0"/>
              <a:t> predictable state management on the frontend</a:t>
            </a:r>
          </a:p>
          <a:p>
            <a:r>
              <a:rPr lang="en-US" dirty="0" smtClean="0"/>
              <a:t>Flux </a:t>
            </a:r>
            <a:r>
              <a:rPr lang="mr-IN" dirty="0" smtClean="0"/>
              <a:t>–</a:t>
            </a:r>
            <a:r>
              <a:rPr lang="en-US" dirty="0" smtClean="0"/>
              <a:t> entire pattern and all associated libraries</a:t>
            </a:r>
          </a:p>
          <a:p>
            <a:r>
              <a:rPr lang="en-US" dirty="0" smtClean="0"/>
              <a:t>ASP.NET Core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middlewares</a:t>
            </a:r>
            <a:r>
              <a:rPr lang="en-US" dirty="0" smtClean="0"/>
              <a:t> for handling HTTP requests</a:t>
            </a:r>
          </a:p>
          <a:p>
            <a:r>
              <a:rPr lang="en-US" dirty="0" smtClean="0"/>
              <a:t>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9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492990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62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831544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ICommand2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CanExecute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6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831544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ICommand3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CanExecute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o);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o);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503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492990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331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Topic introduction</a:t>
            </a:r>
          </a:p>
          <a:p>
            <a:r>
              <a:rPr lang="en-US" dirty="0" smtClean="0"/>
              <a:t>SOLID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Creation patterns (DI, </a:t>
            </a:r>
            <a:r>
              <a:rPr lang="en-US" dirty="0" err="1" smtClean="0"/>
              <a:t>IoC</a:t>
            </a:r>
            <a:r>
              <a:rPr lang="en-US" dirty="0" smtClean="0"/>
              <a:t>, Factory)</a:t>
            </a:r>
          </a:p>
          <a:p>
            <a:r>
              <a:rPr lang="en-US" dirty="0" smtClean="0"/>
              <a:t>Organizational patterns</a:t>
            </a:r>
          </a:p>
          <a:p>
            <a:r>
              <a:rPr lang="en-US" dirty="0" smtClean="0"/>
              <a:t>Wrap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0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4524315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AsyncCommand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: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AsyncCommand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cmd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t1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cmd.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t2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cmd.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333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AsyncCommandNoConcurrent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task;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task.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ContinueWith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});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i="1" dirty="0" err="1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() { </a:t>
            </a:r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/* ... */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}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037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AsyncCommandOnce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: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task;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(task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is-IS" sz="20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     task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is-IS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is-IS" sz="2000" dirty="0" smtClean="0">
                <a:solidFill>
                  <a:srgbClr val="000000"/>
                </a:solidFill>
                <a:latin typeface="Menlo-Regular" charset="0"/>
              </a:rPr>
              <a:t>task;</a:t>
            </a:r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is-I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mr-IN" sz="2000" dirty="0" err="1" smtClean="0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mr-IN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i="1" dirty="0" err="1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() { </a:t>
            </a:r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/* ... */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253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Creational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object creation from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replaces new in constructor for unique objects</a:t>
            </a:r>
          </a:p>
          <a:p>
            <a:r>
              <a:rPr lang="en-US" dirty="0" err="1" smtClean="0"/>
              <a:t>IoC</a:t>
            </a:r>
            <a:endParaRPr lang="en-US" dirty="0" smtClean="0"/>
          </a:p>
          <a:p>
            <a:pPr lvl="1"/>
            <a:r>
              <a:rPr lang="en-US" dirty="0" smtClean="0"/>
              <a:t>replaces new in methods for unique objects</a:t>
            </a:r>
          </a:p>
          <a:p>
            <a:r>
              <a:rPr lang="en-US" dirty="0" smtClean="0"/>
              <a:t>Factory</a:t>
            </a:r>
          </a:p>
          <a:p>
            <a:pPr lvl="1"/>
            <a:r>
              <a:rPr lang="en-US" dirty="0" smtClean="0"/>
              <a:t>replaces new for non-unique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6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rgbClr val="8E8E7C"/>
                </a:solidFill>
                <a:latin typeface="Menlo-Regular" charset="0"/>
              </a:rPr>
              <a:t>// DI container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Container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200" i="1" dirty="0">
                <a:solidFill>
                  <a:srgbClr val="27BADD"/>
                </a:solidFill>
                <a:latin typeface="Menlo-Italic" charset="0"/>
              </a:rPr>
              <a:t>Dictionary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200" i="1" dirty="0">
                <a:solidFill>
                  <a:srgbClr val="27BADD"/>
                </a:solidFill>
                <a:latin typeface="Menlo-Italic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&gt; cache;</a:t>
            </a:r>
          </a:p>
          <a:p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5AA314"/>
                </a:solidFill>
                <a:latin typeface="Menlo-Regular" charset="0"/>
              </a:rPr>
              <a:t>Register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TInterface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TClass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1200" i="1" dirty="0" err="1">
                <a:solidFill>
                  <a:srgbClr val="27BADD"/>
                </a:solidFill>
                <a:latin typeface="Menlo-Italic" charset="0"/>
              </a:rPr>
              <a:t>TClass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instance)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cache.</a:t>
            </a:r>
            <a:r>
              <a:rPr lang="en-US" sz="1200" dirty="0" err="1">
                <a:solidFill>
                  <a:srgbClr val="5AA314"/>
                </a:solidFill>
                <a:latin typeface="Menlo-Regular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 err="1">
                <a:solidFill>
                  <a:srgbClr val="F4005F"/>
                </a:solidFill>
                <a:latin typeface="Menlo-Regular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i="1" dirty="0" err="1">
                <a:solidFill>
                  <a:srgbClr val="27BADD"/>
                </a:solidFill>
                <a:latin typeface="Menlo-Italic" charset="0"/>
              </a:rPr>
              <a:t>TInterface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 instance);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endParaRPr lang="is-I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i="1" dirty="0" err="1">
                <a:solidFill>
                  <a:srgbClr val="27BADD"/>
                </a:solidFill>
                <a:latin typeface="Menlo-Italic" charset="0"/>
              </a:rPr>
              <a:t>TInterface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5AA314"/>
                </a:solidFill>
                <a:latin typeface="Menlo-Regular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TInterface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&gt;()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cache[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TInterface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Bar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5AA314"/>
                </a:solidFill>
                <a:latin typeface="Menlo-Regular" charset="0"/>
              </a:rPr>
              <a:t>Bar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2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.service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1200" dirty="0">
                <a:solidFill>
                  <a:srgbClr val="F4005F"/>
                </a:solidFill>
                <a:latin typeface="Menlo-Regular" charset="0"/>
              </a:rPr>
              <a:t>??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Container.</a:t>
            </a:r>
            <a:r>
              <a:rPr lang="en-US" sz="1200" dirty="0" err="1">
                <a:solidFill>
                  <a:srgbClr val="5AA314"/>
                </a:solidFill>
                <a:latin typeface="Menlo-Regular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2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12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12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12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43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Factory&lt;T&gt;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Create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()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FooFactory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 err="1">
                <a:solidFill>
                  <a:srgbClr val="27BADD"/>
                </a:solidFill>
                <a:latin typeface="Menlo-Italic" charset="0"/>
              </a:rPr>
              <a:t>Foo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Create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id)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 err="1">
                <a:solidFill>
                  <a:srgbClr val="27BADD"/>
                </a:solidFill>
                <a:latin typeface="Menlo-Italic" charset="0"/>
              </a:rPr>
              <a:t>Foo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(id);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386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DI/Factory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mocking, testing,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3108543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IMailSender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Send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subject,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to,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content);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equivalent to…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delegate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SendMailDelegate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subject,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to,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content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185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4862870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{ 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473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are patterns?</a:t>
            </a:r>
            <a:endParaRPr lang="en-US" dirty="0"/>
          </a:p>
        </p:txBody>
      </p:sp>
      <p:sp>
        <p:nvSpPr>
          <p:cNvPr id="8" name="AutoShape 10" descr="esign-patterns.png"/>
          <p:cNvSpPr>
            <a:spLocks noChangeAspect="1" noChangeArrowheads="1"/>
          </p:cNvSpPr>
          <p:nvPr/>
        </p:nvSpPr>
        <p:spPr bwMode="auto">
          <a:xfrm>
            <a:off x="-1" y="-1"/>
            <a:ext cx="5567423" cy="55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90688"/>
            <a:ext cx="8001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1815882"/>
          </a:xfrm>
        </p:spPr>
        <p:txBody>
          <a:bodyPr/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924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31700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(service);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795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(service);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Foo {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{ 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Bar {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foo) {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.foo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foo; }</a:t>
            </a:r>
          </a:p>
          <a:p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sk-SK" sz="2000" dirty="0" err="1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sk-SK" sz="2000" dirty="0" err="1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sk-SK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() { </a:t>
            </a:r>
            <a:r>
              <a:rPr lang="sk-SK" sz="2000" dirty="0" err="1">
                <a:solidFill>
                  <a:srgbClr val="000000"/>
                </a:solidFill>
                <a:latin typeface="Menlo-Regular" charset="0"/>
              </a:rPr>
              <a:t>foo.</a:t>
            </a:r>
            <a:r>
              <a:rPr lang="sk-SK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(); }</a:t>
            </a:r>
          </a:p>
          <a:p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921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1815882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IMessageQuery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45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: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IMessageQuery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FileStore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.workingDirectory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.workingDirectory.FullName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628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read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id)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14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&gt; read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, id)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path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(path);</a:t>
            </a:r>
          </a:p>
          <a:p>
            <a:r>
              <a:rPr lang="mr-IN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};</a:t>
            </a:r>
          </a:p>
          <a:p>
            <a:endParaRPr lang="mr-IN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root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Directory.</a:t>
            </a:r>
            <a:r>
              <a:rPr lang="en-US" sz="2000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GetCurrentDirectory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());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messageQuery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mr-IN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mr-IN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=&gt;</a:t>
            </a:r>
            <a:endParaRPr lang="mr-IN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path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root.FullName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>
                <a:solidFill>
                  <a:srgbClr val="EC4307"/>
                </a:solidFill>
                <a:latin typeface="Menlo" charset="0"/>
                <a:ea typeface="Menlo" charset="0"/>
                <a:cs typeface="Menlo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(path);</a:t>
            </a:r>
          </a:p>
          <a:p>
            <a:r>
              <a:rPr lang="mr-IN" sz="20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};</a:t>
            </a:r>
          </a:p>
          <a:p>
            <a:endParaRPr lang="mr-IN" sz="200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5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read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id)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path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root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Directory.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GetCurrentDirectory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messageQuery2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id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(root, id);</a:t>
            </a:r>
          </a:p>
        </p:txBody>
      </p:sp>
    </p:spTree>
    <p:extLst>
      <p:ext uri="{BB962C8B-B14F-4D97-AF65-F5344CB8AC3E}">
        <p14:creationId xmlns:p14="http://schemas.microsoft.com/office/powerpoint/2010/main" val="100385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-13447"/>
            <a:ext cx="12192000" cy="4524315"/>
          </a:xfrm>
        </p:spPr>
        <p:txBody>
          <a:bodyPr/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multiplier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4.5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lambda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calc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x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m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x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*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m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calc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multiplier);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closure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calc2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x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x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multiplier;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calc2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),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calc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multiplier));</a:t>
            </a:r>
          </a:p>
          <a:p>
            <a:endParaRPr lang="en-US" sz="2000" dirty="0">
              <a:solidFill>
                <a:srgbClr val="95A5A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989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use closures to fix </a:t>
            </a:r>
            <a:r>
              <a:rPr lang="en-US" sz="2000" dirty="0" err="1">
                <a:solidFill>
                  <a:srgbClr val="8E8E7C"/>
                </a:solidFill>
                <a:latin typeface="Menlo-Regular" charset="0"/>
              </a:rPr>
              <a:t>param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Environment.CurrentDirectory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read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470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85597"/>
              </p:ext>
            </p:extLst>
          </p:nvPr>
        </p:nvGraphicFramePr>
        <p:xfrm>
          <a:off x="1676400" y="1512888"/>
          <a:ext cx="10515599" cy="3688080"/>
        </p:xfrm>
        <a:graphic>
          <a:graphicData uri="http://schemas.openxmlformats.org/drawingml/2006/table">
            <a:tbl>
              <a:tblPr/>
              <a:tblGrid>
                <a:gridCol w="10515599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effectLst/>
                          <a:latin typeface="Times" charset="0"/>
                        </a:rPr>
                        <a:t>A design pattern systematically names, motivates, and explains a general design that addresses a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recurring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 design problem in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object-oriented 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systems. It describes the problem, the solution, when to apply the solution, and its consequences. It also gives implementation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hints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 and examples. The solution is a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general arrangement 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of objects and classes that solve the problem. The solution is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customized 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and implemented to solve the problem in a particular context.</a:t>
                      </a:r>
                    </a:p>
                    <a:p>
                      <a:endParaRPr lang="en-US" sz="2800" dirty="0" smtClean="0">
                        <a:effectLst/>
                        <a:latin typeface="Times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Patterns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Gamma, Helm, Johnson and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Vlissides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(360)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3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8E8E7C"/>
                </a:solidFill>
                <a:latin typeface="Menlo-Regular" charset="0"/>
              </a:rPr>
              <a:t>// use closures to fix </a:t>
            </a:r>
            <a:r>
              <a:rPr lang="en-US" sz="1600" dirty="0" err="1">
                <a:solidFill>
                  <a:srgbClr val="8E8E7C"/>
                </a:solidFill>
                <a:latin typeface="Menlo-Regular" charset="0"/>
              </a:rPr>
              <a:t>param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Environment.CurrentDirectory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6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&gt; read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id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16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16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16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16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16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16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IMessageQuery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6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 id);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Func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 string</a:t>
            </a:r>
            <a:r>
              <a:rPr lang="en-US" sz="1600" dirty="0">
                <a:solidFill>
                  <a:srgbClr val="F4005F"/>
                </a:solidFill>
                <a:latin typeface="Menlo-Regula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</a:p>
          <a:p>
            <a:endParaRPr lang="en-US" sz="1600" dirty="0" smtClean="0">
              <a:solidFill>
                <a:srgbClr val="F7F7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5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48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equivalence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690688"/>
            <a:ext cx="11653522" cy="3177793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IStudentRepository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repo,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repo.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UpdateStudent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 smtClean="0">
                <a:solidFill>
                  <a:srgbClr val="9F9F8F"/>
                </a:solidFill>
              </a:rPr>
              <a:t>/</a:t>
            </a:r>
            <a:r>
              <a:rPr lang="en-US" sz="2000" dirty="0" smtClean="0">
                <a:solidFill>
                  <a:srgbClr val="9F9F8F"/>
                </a:solidFill>
              </a:rPr>
              <a:t>/ So you want to test the above method, but you need to implement</a:t>
            </a:r>
          </a:p>
          <a:p>
            <a:r>
              <a:rPr lang="en-US" sz="2000" dirty="0" smtClean="0">
                <a:solidFill>
                  <a:srgbClr val="9F9F8F"/>
                </a:solidFill>
              </a:rPr>
              <a:t>// *EVERYTHING* in repository to make it work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865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equivalence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444462"/>
            <a:ext cx="11653522" cy="5209118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name,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updater)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updater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9F9F8F"/>
                </a:solidFill>
              </a:rPr>
              <a:t>/</a:t>
            </a:r>
            <a:r>
              <a:rPr lang="en-US" sz="2000" dirty="0">
                <a:solidFill>
                  <a:srgbClr val="9F9F8F"/>
                </a:solidFill>
              </a:rPr>
              <a:t>/ So you want to test the above </a:t>
            </a:r>
            <a:r>
              <a:rPr lang="en-US" sz="2000" dirty="0" smtClean="0">
                <a:solidFill>
                  <a:srgbClr val="9F9F8F"/>
                </a:solidFill>
              </a:rPr>
              <a:t>method...</a:t>
            </a:r>
          </a:p>
          <a:p>
            <a:endParaRPr lang="en-US" sz="2000" dirty="0">
              <a:solidFill>
                <a:srgbClr val="9F9F8F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TestUpdateStudents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...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20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sz="2000" dirty="0" err="1">
                <a:solidFill>
                  <a:srgbClr val="EC4307"/>
                </a:solidFill>
                <a:latin typeface="Menlo-Regular" charset="0"/>
              </a:rPr>
              <a:t>John</a:t>
            </a:r>
            <a:r>
              <a:rPr lang="mr-IN" sz="20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 _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{ })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483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patterns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635000"/>
            <a:ext cx="5080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19" y="1027906"/>
            <a:ext cx="7796361" cy="53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955800"/>
            <a:ext cx="9791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scaling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1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made simple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5191125" cy="4351338"/>
          </a:xfrm>
        </p:spPr>
      </p:pic>
      <p:sp>
        <p:nvSpPr>
          <p:cNvPr id="5" name="Rectangle 4"/>
          <p:cNvSpPr/>
          <p:nvPr/>
        </p:nvSpPr>
        <p:spPr>
          <a:xfrm>
            <a:off x="212203" y="6311900"/>
            <a:ext cx="9498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www.codeproject.com</a:t>
            </a:r>
            <a:r>
              <a:rPr lang="en-US" dirty="0" smtClean="0"/>
              <a:t>/Articles/278901/MVVM-Pattern-Made-Simple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6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it fits</a:t>
            </a:r>
          </a:p>
          <a:p>
            <a:r>
              <a:rPr lang="en-US" dirty="0" smtClean="0"/>
              <a:t>During:</a:t>
            </a:r>
          </a:p>
          <a:p>
            <a:pPr lvl="1"/>
            <a:r>
              <a:rPr lang="en-US" dirty="0" smtClean="0"/>
              <a:t>Refactoring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emilybache</a:t>
            </a:r>
            <a:r>
              <a:rPr lang="en-US" dirty="0"/>
              <a:t>/</a:t>
            </a:r>
            <a:r>
              <a:rPr lang="en-US" dirty="0" err="1"/>
              <a:t>GildedRose</a:t>
            </a:r>
            <a:r>
              <a:rPr lang="en-US" dirty="0"/>
              <a:t>-Refactoring-Kata/blob/master/</a:t>
            </a:r>
            <a:r>
              <a:rPr lang="en-US" dirty="0" err="1"/>
              <a:t>csharp</a:t>
            </a:r>
            <a:r>
              <a:rPr lang="en-US" dirty="0"/>
              <a:t>/</a:t>
            </a:r>
            <a:r>
              <a:rPr lang="en-US" dirty="0" err="1"/>
              <a:t>GildedRose.cs</a:t>
            </a:r>
            <a:endParaRPr lang="en-US" dirty="0" smtClean="0"/>
          </a:p>
          <a:p>
            <a:pPr lvl="1"/>
            <a:r>
              <a:rPr lang="en-US" dirty="0" smtClean="0"/>
              <a:t>Architecting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gist.github.com/lolzballs/2152bc0f31ee0286b722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https://github.com/EnterpriseQualityCoding/FizzBuzzEnterpriseEdition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12985"/>
              </p:ext>
            </p:extLst>
          </p:nvPr>
        </p:nvGraphicFramePr>
        <p:xfrm>
          <a:off x="4399005" y="4917989"/>
          <a:ext cx="7483561" cy="2194560"/>
        </p:xfrm>
        <a:graphic>
          <a:graphicData uri="http://schemas.openxmlformats.org/drawingml/2006/table">
            <a:tbl>
              <a:tblPr/>
              <a:tblGrid>
                <a:gridCol w="382595"/>
                <a:gridCol w="7100966"/>
              </a:tblGrid>
              <a:tr h="216126">
                <a:tc gridSpan="2"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interface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IHelloWorld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{</a:t>
                      </a:r>
                      <a:endParaRPr lang="en-US" sz="1600">
                        <a:solidFill>
                          <a:srgbClr val="795DA3"/>
                        </a:solidFill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    </a:t>
                      </a:r>
                      <a:r>
                        <a:rPr lang="en-US" sz="160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public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IHelloWorldString </a:t>
                      </a:r>
                      <a:r>
                        <a:rPr lang="en-US" sz="1600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getHelloWorld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();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IPrintStrategy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getPrintStrategy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();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IStatusCode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print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IPrintStrategy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ED6A4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IHelloWorldString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ED6A4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toPrint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);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}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5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690688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4671" y="1008529"/>
            <a:ext cx="3254188" cy="481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User profile 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9001" y="1008528"/>
            <a:ext cx="3254188" cy="481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Compose post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12155" y="6064623"/>
            <a:ext cx="229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UserProfileViewModel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9638" y="6064623"/>
            <a:ext cx="22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NewPostViewModel</a:t>
            </a:r>
            <a:endParaRPr lang="en-US" dirty="0" smtClean="0"/>
          </a:p>
        </p:txBody>
      </p:sp>
      <p:sp>
        <p:nvSpPr>
          <p:cNvPr id="6" name="Right Arrow 5"/>
          <p:cNvSpPr/>
          <p:nvPr/>
        </p:nvSpPr>
        <p:spPr>
          <a:xfrm>
            <a:off x="4800600" y="1259539"/>
            <a:ext cx="2635624" cy="5647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97" y="1008528"/>
            <a:ext cx="977153" cy="9771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5129" y="5177118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511374" y="5325035"/>
            <a:ext cx="3248264" cy="22860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51865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800"/>
            <a:ext cx="1219200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0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12192000" cy="36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618859"/>
              </p:ext>
            </p:extLst>
          </p:nvPr>
        </p:nvGraphicFramePr>
        <p:xfrm>
          <a:off x="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132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478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56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960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Dispatcher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Dispatcher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Log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&lt;T&gt;(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store)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next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action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Console.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$"Action {</a:t>
            </a:r>
            <a:r>
              <a:rPr lang="en-US" sz="2000" dirty="0" err="1">
                <a:solidFill>
                  <a:srgbClr val="EC4307"/>
                </a:solidFill>
                <a:latin typeface="Menlo-Regular" charset="0"/>
              </a:rPr>
              <a:t>action.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GetType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()} started"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result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next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(action); 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Console.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$"Action {</a:t>
            </a:r>
            <a:r>
              <a:rPr lang="en-US" sz="2000" dirty="0" err="1">
                <a:solidFill>
                  <a:srgbClr val="EC4307"/>
                </a:solidFill>
                <a:latin typeface="Menlo-Regular" charset="0"/>
              </a:rPr>
              <a:t>action.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GetType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()} finished"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result;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CreateStore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reducer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initialState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Store&lt;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ApplyMiddleware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(Log)); 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86920" y="726141"/>
            <a:ext cx="9103659" cy="2191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114" y="5014964"/>
            <a:ext cx="5172635" cy="466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0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/>
              <a:t>It's not about the potential power of doing more, it's about exploiting the properties that you gain by doing less."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Cheng Lou</a:t>
            </a:r>
          </a:p>
        </p:txBody>
      </p:sp>
    </p:spTree>
    <p:extLst>
      <p:ext uri="{BB962C8B-B14F-4D97-AF65-F5344CB8AC3E}">
        <p14:creationId xmlns:p14="http://schemas.microsoft.com/office/powerpoint/2010/main" val="11404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Open/close principle</a:t>
            </a:r>
          </a:p>
          <a:p>
            <a:r>
              <a:rPr lang="en-US" dirty="0" err="1"/>
              <a:t>Liskov</a:t>
            </a:r>
            <a:r>
              <a:rPr lang="en-US" dirty="0"/>
              <a:t> </a:t>
            </a:r>
            <a:r>
              <a:rPr lang="en-US" dirty="0" err="1"/>
              <a:t>substituion</a:t>
            </a:r>
            <a:r>
              <a:rPr lang="en-US" dirty="0"/>
              <a:t> principle</a:t>
            </a:r>
          </a:p>
          <a:p>
            <a:r>
              <a:rPr lang="en-US" dirty="0"/>
              <a:t>Interface </a:t>
            </a:r>
            <a:r>
              <a:rPr lang="en-US" dirty="0" err="1"/>
              <a:t>seggregation</a:t>
            </a:r>
            <a:r>
              <a:rPr lang="en-US" dirty="0"/>
              <a:t> principle</a:t>
            </a:r>
          </a:p>
          <a:p>
            <a:pPr lvl="1"/>
            <a:r>
              <a:rPr lang="en-US" dirty="0" err="1">
                <a:latin typeface="Fira Code" charset="0"/>
                <a:ea typeface="Fira Code" charset="0"/>
                <a:cs typeface="Fira Code" charset="0"/>
              </a:rPr>
              <a:t>IReadable</a:t>
            </a:r>
            <a:r>
              <a:rPr lang="en-US" dirty="0"/>
              <a:t>, </a:t>
            </a:r>
            <a:r>
              <a:rPr lang="en-US" dirty="0" err="1">
                <a:latin typeface="Fira Code" charset="0"/>
                <a:ea typeface="Fira Code" charset="0"/>
                <a:cs typeface="Fira Code" charset="0"/>
              </a:rPr>
              <a:t>IWriteable</a:t>
            </a:r>
            <a:r>
              <a:rPr lang="en-US" dirty="0"/>
              <a:t> instead of </a:t>
            </a:r>
            <a:r>
              <a:rPr lang="en-US" dirty="0" err="1">
                <a:latin typeface="Fira Code" charset="0"/>
                <a:ea typeface="Fira Code" charset="0"/>
                <a:cs typeface="Fira Code" charset="0"/>
              </a:rPr>
              <a:t>IEntity</a:t>
            </a:r>
            <a:endParaRPr lang="en-US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n-US" dirty="0"/>
              <a:t>Dependency inversion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2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who needs design patterns anyway?</a:t>
            </a:r>
            <a:br>
              <a:rPr lang="en-US" dirty="0" smtClean="0"/>
            </a:br>
            <a:r>
              <a:rPr lang="en-US" dirty="0" smtClean="0"/>
              <a:t>- All of 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5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419100"/>
            <a:ext cx="6667500" cy="6000750"/>
          </a:xfrm>
          <a:prstGeom prst="rect">
            <a:avLst/>
          </a:prstGeom>
        </p:spPr>
      </p:pic>
      <p:sp>
        <p:nvSpPr>
          <p:cNvPr id="3" name="Text Placeholder 4"/>
          <p:cNvSpPr txBox="1">
            <a:spLocks/>
          </p:cNvSpPr>
          <p:nvPr/>
        </p:nvSpPr>
        <p:spPr>
          <a:xfrm>
            <a:off x="267683" y="4335479"/>
            <a:ext cx="4840694" cy="71714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29" dirty="0"/>
              <a:t>Toni Petrina</a:t>
            </a:r>
          </a:p>
          <a:p>
            <a:pPr marL="0" indent="0">
              <a:buNone/>
            </a:pPr>
            <a:r>
              <a:rPr lang="en-US" sz="3529" dirty="0"/>
              <a:t>Massive Pixel </a:t>
            </a:r>
            <a:r>
              <a:rPr lang="en-US" sz="3529" dirty="0" err="1"/>
              <a:t>d.o.o</a:t>
            </a:r>
            <a:r>
              <a:rPr lang="en-US" sz="3529" dirty="0"/>
              <a:t>.</a:t>
            </a:r>
          </a:p>
          <a:p>
            <a:pPr marL="0" indent="0">
              <a:buNone/>
            </a:pPr>
            <a:r>
              <a:rPr lang="en-US" sz="3529" dirty="0"/>
              <a:t>@</a:t>
            </a:r>
            <a:r>
              <a:rPr lang="en-US" sz="3529" dirty="0" err="1"/>
              <a:t>to_pe</a:t>
            </a:r>
            <a:endParaRPr lang="en-US" sz="3529" dirty="0"/>
          </a:p>
          <a:p>
            <a:pPr marL="0" indent="0">
              <a:buNone/>
            </a:pPr>
            <a:r>
              <a:rPr lang="en-US" sz="3529" dirty="0" err="1"/>
              <a:t>toni@massivepixel.co</a:t>
            </a:r>
            <a:endParaRPr lang="en-US" sz="3529" dirty="0"/>
          </a:p>
        </p:txBody>
      </p:sp>
    </p:spTree>
    <p:extLst>
      <p:ext uri="{BB962C8B-B14F-4D97-AF65-F5344CB8AC3E}">
        <p14:creationId xmlns:p14="http://schemas.microsoft.com/office/powerpoint/2010/main" val="170991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to Redux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class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Account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true</a:t>
            </a:r>
            <a:endParaRPr lang="en-US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axios.</a:t>
            </a:r>
            <a:r>
              <a:rPr lang="en-US" sz="1961" dirty="0" err="1">
                <a:solidFill>
                  <a:srgbClr val="27BADD"/>
                </a:solidFill>
                <a:latin typeface="Menlo-Regular" charset="0"/>
              </a:rPr>
              <a:t>get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`/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window.userState.accountId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}`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 err="1">
                <a:solidFill>
                  <a:srgbClr val="9D65FF"/>
                </a:solidFill>
                <a:latin typeface="Menlo-Regular" charset="0"/>
              </a:rPr>
              <a:t>false</a:t>
            </a:r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data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961" dirty="0" err="1">
                <a:solidFill>
                  <a:srgbClr val="9D65FF"/>
                </a:solidFill>
                <a:latin typeface="Menlo-Regular" charset="0"/>
              </a:rPr>
              <a:t>false</a:t>
            </a:r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alert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'Error fetching account details'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en-US" sz="196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axios.</a:t>
            </a:r>
            <a:r>
              <a:rPr lang="en-US" sz="1961" dirty="0" err="1">
                <a:solidFill>
                  <a:srgbClr val="27BADD"/>
                </a:solidFill>
                <a:latin typeface="Menlo-Regular" charset="0"/>
              </a:rPr>
              <a:t>get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`/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}`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alert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'Error fetching account details'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Consolas" charset="0"/>
            </a:endParaRPr>
          </a:p>
          <a:p>
            <a:endParaRPr lang="en-US" sz="196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5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= (</a:t>
            </a:r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axios.get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(`/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}`)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mr-IN" sz="1961" dirty="0">
              <a:solidFill>
                <a:schemeClr val="bg2"/>
              </a:solidFill>
              <a:latin typeface="Menlo-Regular" charset="0"/>
            </a:endParaRP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  <a:endParaRPr lang="en-US" sz="1961" dirty="0">
              <a:solidFill>
                <a:schemeClr val="bg2"/>
              </a:solidFill>
              <a:latin typeface="Menlo-Regular" charset="0"/>
            </a:endParaRP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        alert('Error fetching account details'));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}</a:t>
            </a:r>
          </a:p>
          <a:p>
            <a:endParaRPr lang="mr-IN" sz="1961" dirty="0">
              <a:solidFill>
                <a:schemeClr val="bg2"/>
              </a:solidFill>
              <a:latin typeface="Menlo-Regular" charset="0"/>
            </a:endParaRPr>
          </a:p>
          <a:p>
            <a:endParaRPr lang="mr-IN" sz="1961" dirty="0">
              <a:solidFill>
                <a:schemeClr val="bg2"/>
              </a:solidFill>
              <a:latin typeface="Menlo-Regular" charset="0"/>
            </a:endParaRPr>
          </a:p>
          <a:p>
            <a:endParaRPr lang="en-US" sz="1961" dirty="0">
              <a:solidFill>
                <a:schemeClr val="bg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i="1" dirty="0" err="1">
                <a:solidFill>
                  <a:srgbClr val="27BADD"/>
                </a:solidFill>
                <a:latin typeface="Menlo-Italic" charset="0"/>
              </a:rPr>
              <a:t>const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>
                <a:solidFill>
                  <a:srgbClr val="FA8419"/>
                </a:solidFill>
                <a:latin typeface="Menlo-Italic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getState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'ACCOUNT_LOAD_START'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axios.</a:t>
            </a:r>
            <a:r>
              <a:rPr lang="en-US" sz="1961" dirty="0" err="1">
                <a:solidFill>
                  <a:srgbClr val="27BADD"/>
                </a:solidFill>
                <a:latin typeface="Menlo-Regular" charset="0"/>
              </a:rPr>
              <a:t>get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`/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}`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'ACCOUNT_LOAD_SUCCESS'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'ACCOUNT_LOAD_FAIL'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alert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'Error fetching account details'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en-US" sz="1961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const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= (</a:t>
            </a:r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(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dispatch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, </a:t>
            </a:r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getState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'ACCOUNT_LOAD_START'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axios.get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(`/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}`)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'ACCOUNT_LOAD_SUCCESS'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'ACCOUNT_LOAD_FAIL'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        alert('Error fetching account details')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0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197638"/>
            <a:ext cx="6166592" cy="5659876"/>
          </a:xfrm>
        </p:spPr>
        <p:txBody>
          <a:bodyPr>
            <a:noAutofit/>
          </a:bodyPr>
          <a:lstStyle/>
          <a:p>
            <a:r>
              <a:rPr lang="en-US" sz="1568" i="1" dirty="0" err="1">
                <a:solidFill>
                  <a:srgbClr val="27BADD"/>
                </a:solidFill>
                <a:latin typeface="Menlo-Italic" charset="0"/>
              </a:rPr>
              <a:t>const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5AA314"/>
                </a:solidFill>
                <a:latin typeface="Menlo-Regular" charset="0"/>
              </a:rPr>
              <a:t>reducer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568" i="1" dirty="0">
                <a:solidFill>
                  <a:srgbClr val="FA8419"/>
                </a:solidFill>
                <a:latin typeface="Menlo-Italic" charset="0"/>
              </a:rPr>
              <a:t>state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initialState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568" i="1" dirty="0">
                <a:solidFill>
                  <a:srgbClr val="FA8419"/>
                </a:solidFill>
                <a:latin typeface="Menlo-Italic" charset="0"/>
              </a:rPr>
              <a:t>action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568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switch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action.type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case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EC4307"/>
                </a:solidFill>
                <a:latin typeface="Menlo-Regular" charset="0"/>
              </a:rPr>
              <a:t>'ACCOUNT_LOAD_START'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568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568" dirty="0" smtClean="0">
                <a:solidFill>
                  <a:srgbClr val="000000"/>
                </a:solidFill>
                <a:latin typeface="Menlo-Regular" charset="0"/>
              </a:rPr>
              <a:t>{</a:t>
            </a:r>
            <a:r>
              <a:rPr lang="en-US" sz="1568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568" dirty="0" smtClean="0">
                <a:solidFill>
                  <a:srgbClr val="F4005F"/>
                </a:solidFill>
                <a:latin typeface="Menlo-Regular" charset="0"/>
              </a:rPr>
              <a:t>...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568" dirty="0" err="1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endParaRPr lang="mr-IN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case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EC4307"/>
                </a:solidFill>
                <a:latin typeface="Menlo-Regular" charset="0"/>
              </a:rPr>
              <a:t>'ACCOUNT_LOAD_SUCCESS'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568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568" dirty="0" smtClean="0">
                <a:solidFill>
                  <a:srgbClr val="000000"/>
                </a:solidFill>
                <a:latin typeface="Menlo-Regular" charset="0"/>
              </a:rPr>
              <a:t>{</a:t>
            </a:r>
            <a:r>
              <a:rPr lang="en-US" sz="1568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568" dirty="0" smtClean="0">
                <a:solidFill>
                  <a:srgbClr val="F4005F"/>
                </a:solidFill>
                <a:latin typeface="Menlo-Regular" charset="0"/>
              </a:rPr>
              <a:t>...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568" dirty="0" err="1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endParaRPr lang="mr-IN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case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EC4307"/>
                </a:solidFill>
                <a:latin typeface="Menlo-Regular" charset="0"/>
              </a:rPr>
              <a:t>'ACCOUNT_LOAD_FAIL'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568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568" dirty="0" smtClean="0">
                <a:solidFill>
                  <a:srgbClr val="000000"/>
                </a:solidFill>
                <a:latin typeface="Menlo-Regular" charset="0"/>
              </a:rPr>
              <a:t>{</a:t>
            </a:r>
            <a:r>
              <a:rPr lang="en-US" sz="1568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568" dirty="0" smtClean="0">
                <a:solidFill>
                  <a:srgbClr val="F4005F"/>
                </a:solidFill>
                <a:latin typeface="Menlo-Regular" charset="0"/>
              </a:rPr>
              <a:t>...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568" dirty="0" err="1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568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mr-IN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state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endParaRPr lang="en-US" sz="1568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307778" y="1163740"/>
            <a:ext cx="6166592" cy="5659876"/>
          </a:xfrm>
          <a:prstGeom prst="rect">
            <a:avLst/>
          </a:prstGeom>
        </p:spPr>
        <p:txBody>
          <a:bodyPr vert="horz" wrap="square" lIns="143428" tIns="89642" rIns="143428" bIns="89642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3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68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166592" y="1197638"/>
            <a:ext cx="6025408" cy="56517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3428" tIns="89642" rIns="143428" bIns="89642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3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r>
              <a:rPr lang="en-US" sz="1568" i="1" dirty="0" err="1">
                <a:solidFill>
                  <a:srgbClr val="27BADD"/>
                </a:solidFill>
                <a:latin typeface="Menlo-Italic" charset="0"/>
              </a:rPr>
              <a:t>const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initialState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568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data: </a:t>
            </a:r>
            <a:r>
              <a:rPr lang="en-US" sz="1568" dirty="0">
                <a:solidFill>
                  <a:srgbClr val="9D65FF"/>
                </a:solidFill>
                <a:latin typeface="Menlo-Regular" charset="0"/>
              </a:rPr>
              <a:t>null</a:t>
            </a:r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endParaRPr lang="en-US" sz="1568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2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teach them?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DRY, YAGNI, KISS, SOLID</a:t>
            </a:r>
          </a:p>
          <a:p>
            <a:endParaRPr lang="en-US" dirty="0"/>
          </a:p>
          <a:p>
            <a:r>
              <a:rPr lang="en-US" dirty="0"/>
              <a:t>Sandi Metz: Duplication is far cheaper than wrong abstraction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98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90787" y="1690688"/>
            <a:ext cx="7210425" cy="4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2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_WinDays17_PPT_template">
  <a:themeElements>
    <a:clrScheme name="NT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D7041A3-DA24-4EA7-8DC8-6F7D7795BF8C}" vid="{4F317227-36FE-4306-BA76-32A6A2B76E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</TotalTime>
  <Words>1241</Words>
  <Application>Microsoft Macintosh PowerPoint</Application>
  <PresentationFormat>Widescreen</PresentationFormat>
  <Paragraphs>658</Paragraphs>
  <Slides>78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4" baseType="lpstr">
      <vt:lpstr>Calibri</vt:lpstr>
      <vt:lpstr>Calibri Light</vt:lpstr>
      <vt:lpstr>Consolas</vt:lpstr>
      <vt:lpstr>Fira Code</vt:lpstr>
      <vt:lpstr>Mangal</vt:lpstr>
      <vt:lpstr>Menlo</vt:lpstr>
      <vt:lpstr>Menlo-Italic</vt:lpstr>
      <vt:lpstr>Menlo-Regular</vt:lpstr>
      <vt:lpstr>Segoe UI</vt:lpstr>
      <vt:lpstr>Segoe UI Light</vt:lpstr>
      <vt:lpstr>Segoe UI Semilight</vt:lpstr>
      <vt:lpstr>Times</vt:lpstr>
      <vt:lpstr>Wingdings</vt:lpstr>
      <vt:lpstr>Arial</vt:lpstr>
      <vt:lpstr>MS_WinDays17_PPT_template</vt:lpstr>
      <vt:lpstr>Office Theme</vt:lpstr>
      <vt:lpstr>Who needs design patterns anyway?</vt:lpstr>
      <vt:lpstr>PowerPoint Presentation</vt:lpstr>
      <vt:lpstr>Agenda</vt:lpstr>
      <vt:lpstr>What exactly are patterns?</vt:lpstr>
      <vt:lpstr>Definition</vt:lpstr>
      <vt:lpstr>When to use them</vt:lpstr>
      <vt:lpstr>SOLID</vt:lpstr>
      <vt:lpstr>How do we teach them?</vt:lpstr>
      <vt:lpstr>Command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this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Invocation</vt:lpstr>
      <vt:lpstr>Anybody really doing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Creational patterns</vt:lpstr>
      <vt:lpstr>Separate object creation from consumption</vt:lpstr>
      <vt:lpstr>PowerPoint Presentation</vt:lpstr>
      <vt:lpstr>PowerPoint Presentation</vt:lpstr>
      <vt:lpstr>Why use DI/Factory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equivalence</vt:lpstr>
      <vt:lpstr>Functional equivalence</vt:lpstr>
      <vt:lpstr>Organizational patterns </vt:lpstr>
      <vt:lpstr>MVC</vt:lpstr>
      <vt:lpstr>MVP</vt:lpstr>
      <vt:lpstr>MVVM</vt:lpstr>
      <vt:lpstr>We have scaling issues</vt:lpstr>
      <vt:lpstr>MVVM made simple</vt:lpstr>
      <vt:lpstr>MVC</vt:lpstr>
      <vt:lpstr>PowerPoint Presentation</vt:lpstr>
      <vt:lpstr>PowerPoint Presentation</vt:lpstr>
      <vt:lpstr>PowerPoint Presentation</vt:lpstr>
      <vt:lpstr>Redux</vt:lpstr>
      <vt:lpstr>PowerPoint Presentation</vt:lpstr>
      <vt:lpstr>PowerPoint Presentation</vt:lpstr>
      <vt:lpstr>PowerPoint Presentation</vt:lpstr>
      <vt:lpstr>PowerPoint Presentation</vt:lpstr>
      <vt:lpstr>"It's not about the potential power of doing more, it's about exploiting the properties that you gain by doing less."</vt:lpstr>
      <vt:lpstr>So, who needs design patterns anyway? - All of us!</vt:lpstr>
      <vt:lpstr>PowerPoint Presentation</vt:lpstr>
      <vt:lpstr>Thank you!</vt:lpstr>
      <vt:lpstr>Refactoring to Redux</vt:lpstr>
      <vt:lpstr>Refactoring to Redux</vt:lpstr>
      <vt:lpstr>Refactoring to Redux</vt:lpstr>
      <vt:lpstr>Refactoring to Redux</vt:lpstr>
      <vt:lpstr>Refactoring to Redux</vt:lpstr>
      <vt:lpstr>Refactoring to Redux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needs design patterns anyway?</dc:title>
  <dc:creator>Toni Petrina</dc:creator>
  <cp:lastModifiedBy>Toni Petrina</cp:lastModifiedBy>
  <cp:revision>186</cp:revision>
  <dcterms:created xsi:type="dcterms:W3CDTF">2016-11-16T20:44:21Z</dcterms:created>
  <dcterms:modified xsi:type="dcterms:W3CDTF">2017-10-28T07:07:06Z</dcterms:modified>
</cp:coreProperties>
</file>